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6"/>
  </p:notesMasterIdLst>
  <p:handoutMasterIdLst>
    <p:handoutMasterId r:id="rId17"/>
  </p:handoutMasterIdLst>
  <p:sldIdLst>
    <p:sldId id="257" r:id="rId2"/>
    <p:sldId id="318" r:id="rId3"/>
    <p:sldId id="31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9" r:id="rId12"/>
    <p:sldId id="330" r:id="rId13"/>
    <p:sldId id="331" r:id="rId14"/>
    <p:sldId id="32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anta Kanisauskiene" initials="JK" lastIdx="0" clrIdx="0">
    <p:extLst>
      <p:ext uri="{19B8F6BF-5375-455C-9EA6-DF929625EA0E}">
        <p15:presenceInfo xmlns:p15="http://schemas.microsoft.com/office/powerpoint/2012/main" userId="eec9b73bb7a89d55" providerId="Windows Live"/>
      </p:ext>
    </p:extLst>
  </p:cmAuthor>
  <p:cmAuthor id="2" name="HP" initials="H" lastIdx="1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66FFFF"/>
    <a:srgbClr val="FFCCFF"/>
    <a:srgbClr val="CC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3227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986"/>
    </p:cViewPr>
  </p:sorterViewPr>
  <p:notesViewPr>
    <p:cSldViewPr snapToGrid="0">
      <p:cViewPr varScale="1">
        <p:scale>
          <a:sx n="77" d="100"/>
          <a:sy n="77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Ar tėvai yra įtraukiami į vaikų pasiekimų vertinimo procesą ir tolesnių vaiko ugdymo(si) gairių numatymą?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FE-4CD1-958E-DC4927236E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FE-4CD1-958E-DC4927236E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FE-4CD1-958E-DC4927236E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Boružėlės sk.</c:v>
                </c:pt>
                <c:pt idx="1">
                  <c:v>Traukinuko sk,</c:v>
                </c:pt>
                <c:pt idx="2">
                  <c:v>Bendri rezultatai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FE-4CD1-958E-DC4927236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38977565696098"/>
          <c:y val="0.83311336701318328"/>
          <c:w val="0.74554358786561026"/>
          <c:h val="9.1632419424522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F1-4DDB-B0F0-41660482EE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F1-4DDB-B0F0-41660482EE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F1-4DDB-B0F0-41660482EE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F1-4DDB-B0F0-41660482EE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3"/>
                <c:pt idx="0">
                  <c:v>,,Boružėlės" sk.</c:v>
                </c:pt>
                <c:pt idx="1">
                  <c:v>,,Traukinuko" sk.</c:v>
                </c:pt>
                <c:pt idx="2">
                  <c:v>Bendras rezultatas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3.6</c:v>
                </c:pt>
                <c:pt idx="1">
                  <c:v>3.6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0-4952-83A2-48A99936A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7A-4B38-96FC-1BFFC38CC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7A-4B38-96FC-1BFFC38CC6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7A-4B38-96FC-1BFFC38CC6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7A-4B38-96FC-1BFFC38CC6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3"/>
                <c:pt idx="0">
                  <c:v>,,Boružėlės" sk.</c:v>
                </c:pt>
                <c:pt idx="1">
                  <c:v>,,Traukinuko" sk.</c:v>
                </c:pt>
                <c:pt idx="2">
                  <c:v>Bendras rezultatas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3.5</c:v>
                </c:pt>
                <c:pt idx="1">
                  <c:v>3.6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5-4B9E-8669-7AF9AF3ED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9-43FA-8365-1FDAC24181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9-43FA-8365-1FDAC24181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9-43FA-8365-1FDAC24181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19-43FA-8365-1FDAC24181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3"/>
                <c:pt idx="0">
                  <c:v>,,Boružėlės" skyrius</c:v>
                </c:pt>
                <c:pt idx="1">
                  <c:v>,,Traukinuko" skyrius</c:v>
                </c:pt>
                <c:pt idx="2">
                  <c:v>Bendras rezultatas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3.7</c:v>
                </c:pt>
                <c:pt idx="1">
                  <c:v>3.6</c:v>
                </c:pt>
                <c:pt idx="2">
                  <c:v>3.65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6-410E-B625-CDE9C783C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FE-4CD1-958E-DC4927236E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FE-4CD1-958E-DC4927236E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FE-4CD1-958E-DC4927236E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,,Boružėlės" skyrius</c:v>
                </c:pt>
                <c:pt idx="1">
                  <c:v>,,Traukinuko" skyrius</c:v>
                </c:pt>
                <c:pt idx="2">
                  <c:v>Bendri rezultatai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3.6</c:v>
                </c:pt>
                <c:pt idx="1">
                  <c:v>3.6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FE-4CD1-958E-DC4927236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75831050878657"/>
          <c:y val="0.84945333986361748"/>
          <c:w val="0.70882229053429824"/>
          <c:h val="0.12758015295934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Ar, Jūsų nuomone, suderinta tėvų ir mokytojų požiūriai skatinant vaiką?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7A-4777-95FC-F3CA8AAC6D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7A-4777-95FC-F3CA8AAC6D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6F3-4D09-9E4D-9BE5270E86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7A-4777-95FC-F3CA8AAC6D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3"/>
                <c:pt idx="0">
                  <c:v>,,Boružėlės" skyrius</c:v>
                </c:pt>
                <c:pt idx="1">
                  <c:v>,,Traukinuko" skyrius</c:v>
                </c:pt>
                <c:pt idx="2">
                  <c:v>Bendri rezultatai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3.8</c:v>
                </c:pt>
                <c:pt idx="1">
                  <c:v>3.7</c:v>
                </c:pt>
                <c:pt idx="2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0-4952-83A2-48A99936A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EB9AB1A-C5EF-4746-A0E6-35E4EF5F3288}" type="datetime1">
              <a:rPr lang="lt-LT" smtClean="0"/>
              <a:t>2023-11-24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lt-LT" smtClean="0"/>
              <a:pPr algn="r"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1E810CA-BB6B-46D8-B04B-6F278D275E98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072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5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9663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79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36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0447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6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6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3CBC-CBFE-43B4-B771-012F5266A16D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796E-E719-41E2-90E9-BF73EFBFF690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9" name="8 grupė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6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39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Redaguoti šablono teksto stilius</a:t>
            </a:r>
          </a:p>
        </p:txBody>
      </p:sp>
      <p:grpSp>
        <p:nvGrpSpPr>
          <p:cNvPr id="22" name="21 grupė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7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40" name="3 teksto vietos rezervavimo ženklas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Redaguoti šablono teksto stilius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BDAE6C-3A55-43AE-97DA-5390662FC7AB}" type="datetime1">
              <a:rPr lang="lt-LT" smtClean="0"/>
              <a:pPr/>
              <a:t>2023-11-24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52" name="51 grupė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9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81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Redaguoti šablono teksto stilius</a:t>
            </a:r>
          </a:p>
        </p:txBody>
      </p:sp>
      <p:grpSp>
        <p:nvGrpSpPr>
          <p:cNvPr id="84" name="83 grupė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8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82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Redaguoti šablono teksto stilius</a:t>
            </a:r>
          </a:p>
        </p:txBody>
      </p:sp>
      <p:grpSp>
        <p:nvGrpSpPr>
          <p:cNvPr id="97" name="96 grupė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9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80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83" name="3 teksto vietos rezervavimo ženklas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Redaguoti šablono teksto stilius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BDC52E-5CB4-41BD-A348-74B9354A7C63}" type="datetime1">
              <a:rPr lang="lt-LT" smtClean="0"/>
              <a:pPr/>
              <a:t>2023-11-24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47C-52DF-4E77-8F2E-76AEA2984EE2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98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84" name="83 grupė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97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grpSp>
        <p:nvGrpSpPr>
          <p:cNvPr id="98" name="97 grupė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0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11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grpSp>
        <p:nvGrpSpPr>
          <p:cNvPr id="112" name="111 grupė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25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126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Redaguoti šablono teksto stilius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ED94CD-01DC-42FA-9391-2984180A99F5}" type="datetime1">
              <a:rPr lang="lt-LT" smtClean="0"/>
              <a:pPr/>
              <a:t>2023-11-24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7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F2C-0B85-4F4A-BF23-96A45EA040AF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415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96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A80-0E00-47F8-A103-8133CDD762B7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3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940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82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0962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F5F9F9-2C1D-4E2D-9128-93A86006EDA5}" type="datetime1">
              <a:rPr lang="lt-LT" smtClean="0"/>
              <a:pPr/>
              <a:t>2023-11-24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1223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596896" y="587389"/>
            <a:ext cx="6564568" cy="808054"/>
          </a:xfrm>
        </p:spPr>
        <p:txBody>
          <a:bodyPr rtlCol="0">
            <a:normAutofit/>
          </a:bodyPr>
          <a:lstStyle/>
          <a:p>
            <a:r>
              <a:rPr lang="lt-LT" sz="1800" b="1" dirty="0">
                <a:solidFill>
                  <a:schemeClr val="tx2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KLAIPĖDOS    LOPŠELIS-DARŽELIS  „TRAUKINUKAS“</a:t>
            </a:r>
            <a:br>
              <a:rPr lang="lt-LT" sz="1800" b="1" dirty="0">
                <a:solidFill>
                  <a:schemeClr val="tx2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t-LT" sz="1800" b="1" dirty="0">
                <a:solidFill>
                  <a:schemeClr val="tx2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3030535" y="2345770"/>
            <a:ext cx="6130929" cy="607091"/>
          </a:xfrm>
        </p:spPr>
        <p:txBody>
          <a:bodyPr rtlCol="0">
            <a:noAutofit/>
          </a:bodyPr>
          <a:lstStyle/>
          <a:p>
            <a:r>
              <a:rPr lang="lt-LT" sz="4000" b="1" dirty="0">
                <a:solidFill>
                  <a:schemeClr val="tx2"/>
                </a:solidFill>
                <a:latin typeface="Cambria" panose="02040503050406030204" pitchFamily="18" charset="0"/>
              </a:rPr>
              <a:t>2023 m. Plačiojo audito ataskaita</a:t>
            </a:r>
            <a:r>
              <a:rPr lang="lt-L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  <a:endParaRPr lang="lt-LT" sz="2000" b="1" dirty="0">
              <a:latin typeface="Cambria" panose="02040503050406030204" pitchFamily="18" charset="0"/>
            </a:endParaRPr>
          </a:p>
          <a:p>
            <a:pPr algn="ctr" rtl="0"/>
            <a:endParaRPr lang="lt-LT" sz="2000" b="1" dirty="0">
              <a:latin typeface="Cambria" panose="02040503050406030204" pitchFamily="18" charset="0"/>
            </a:endParaRPr>
          </a:p>
          <a:p>
            <a:pPr algn="ctr" rtl="0"/>
            <a:endParaRPr lang="lt-LT" sz="2000" b="1" dirty="0">
              <a:latin typeface="Cambria" panose="02040503050406030204" pitchFamily="18" charset="0"/>
            </a:endParaRPr>
          </a:p>
          <a:p>
            <a:pPr rtl="0"/>
            <a:r>
              <a:rPr lang="lt-L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       Parengė direktorė Jolanta </a:t>
            </a:r>
            <a:r>
              <a:rPr lang="lt-LT" sz="20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Kanišauskienė</a:t>
            </a:r>
            <a:endParaRPr lang="lt-L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rtl="0"/>
            <a:r>
              <a:rPr lang="lt-L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 2023-10-25</a:t>
            </a:r>
          </a:p>
          <a:p>
            <a:pPr rtl="0"/>
            <a:endParaRPr lang="lt-L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45AF9C-4FB7-406F-A4DE-D3C71C25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3" y="1057275"/>
            <a:ext cx="8472488" cy="1100138"/>
          </a:xfrm>
        </p:spPr>
        <p:txBody>
          <a:bodyPr>
            <a:normAutofit fontScale="90000"/>
          </a:bodyPr>
          <a:lstStyle/>
          <a:p>
            <a:r>
              <a:rPr lang="lt-LT" dirty="0"/>
              <a:t>,,Boružėlės“ skyriuje geriausiai vertinami</a:t>
            </a:r>
            <a:br>
              <a:rPr lang="lt-LT" dirty="0"/>
            </a:br>
            <a:r>
              <a:rPr lang="lt-L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t-LT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staigos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valdymas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(3,8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balo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t-LT" sz="40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D36BE3C-A5A7-4419-8DB6-4886A8B7D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0E82D4-0073-4AE3-9AF5-F0A9BCA953AD}"/>
              </a:ext>
            </a:extLst>
          </p:cNvPr>
          <p:cNvSpPr txBox="1"/>
          <p:nvPr/>
        </p:nvSpPr>
        <p:spPr>
          <a:xfrm>
            <a:off x="1185863" y="2903939"/>
            <a:ext cx="10229849" cy="3157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agalbiniai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rodikliai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lt-L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Galimybių tobulėti sudarymas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(3,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.1.2. 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Vadovų dalyvavimas vidaus audite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(3,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.2. 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Įstaigos atstovavimas ir reprezentavimas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(3.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t-L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lt-L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t-L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A284B7-6310-4A67-B68C-7734982A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25045"/>
            <a:ext cx="9601196" cy="84666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dirty="0"/>
              <a:t>,,Boružėlės“ skyriuje silpniausiai vertinami</a:t>
            </a:r>
            <a:br>
              <a:rPr lang="lt-LT" dirty="0"/>
            </a:br>
            <a:r>
              <a:rPr lang="lt-LT" sz="3100" dirty="0"/>
              <a:t>I Etosas , </a:t>
            </a:r>
            <a: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Vaiko</a:t>
            </a:r>
            <a: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ugdymosi</a:t>
            </a:r>
            <a: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pasiekimai</a:t>
            </a:r>
            <a: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(3,5 balo)</a:t>
            </a:r>
            <a:r>
              <a:rPr lang="lt-LT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1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F62B788-DF0F-4EAF-BF45-8C5D59F43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agalbiniai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rodikliai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Lygių galimybių suteikimas ir teisingumas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1.2.1.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Tapatumo ir pasididžiavimo įstaiga jausmas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(2,9)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4.2.3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Psichologinė ir socialinė pagalba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(3,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DB6F31D-5B32-77F8-B89A-5619DB8B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BD89BF3-E57D-4D49-96A2-A8E2C86A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8" y="982132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/>
              <a:t>„</a:t>
            </a:r>
            <a:r>
              <a:rPr lang="lt-LT" dirty="0" err="1"/>
              <a:t>Traukinuko“skyriuje</a:t>
            </a:r>
            <a:r>
              <a:rPr lang="lt-LT" dirty="0"/>
              <a:t> geriausiai vertinami</a:t>
            </a:r>
            <a:br>
              <a:rPr lang="lt-LT" dirty="0"/>
            </a:b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–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  <a: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valdymas</a:t>
            </a:r>
            <a:r>
              <a:rPr lang="lt-LT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(3,7 balo)</a:t>
            </a:r>
            <a: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2854EF3-6A90-4EE1-B953-248C1379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56931"/>
            <a:ext cx="10158413" cy="311520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lt-LT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lt-LT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agalbiniai rodikliai: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lt-LT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2.1.1.  Programų atitikimas pagal valstybės </a:t>
            </a:r>
            <a:r>
              <a:rPr lang="lt-LT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nustaty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lt-LT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</a:t>
            </a: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reikalavimus (3,8);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lt-L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2.2.1. Ugdymo turinio ir kasdieninės veiklos planavimas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(3,</a:t>
            </a: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6.</a:t>
            </a: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4.1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Įstaigos savivaldos institucijų kūrimasis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(3,</a:t>
            </a: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lt-L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F32B144-9E5C-65EE-DD4F-4D1961248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870206-9BE4-47C8-B4C1-60496352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,,Traukinuko“ skyriuje silpniausiai vertinami </a:t>
            </a:r>
            <a:br>
              <a:rPr lang="lt-LT" dirty="0"/>
            </a:br>
            <a:r>
              <a:rPr lang="lt-LT" sz="3100" dirty="0">
                <a:latin typeface="Times New Roman" panose="02020603050405020304" pitchFamily="18" charset="0"/>
              </a:rPr>
              <a:t>I</a:t>
            </a:r>
            <a: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lt-LT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Etosas </a:t>
            </a:r>
            <a:r>
              <a:rPr lang="lt-LT" sz="3100" dirty="0"/>
              <a:t> (3,4 balo)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5CC37B9-ADFD-4D3F-AC95-87B701FD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4587"/>
            <a:ext cx="9601196" cy="390048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agalbiniai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rodikliai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lt-L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1.1.3.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Įstaigos mikroklimatas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2,8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lt-L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.3.1.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Įstaigos bendruomenės narių bendravimo ir bendradarbiavimo kokybė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(3,1);</a:t>
            </a:r>
            <a:endParaRPr lang="lt-L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3.2.3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pecialiųjų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poreikių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vaik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ų ugdymosi pažanga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(3,2);</a:t>
            </a:r>
            <a:endParaRPr lang="lt-L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.2.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Psichologinė ir socialinė pagalba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(3,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lt-L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.2.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Pagalba specialiųjų poreikių vaikams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(3,3)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4C0342C-F557-DD0B-E059-AAC766193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378495D-A007-4726-9C8B-E7EF3347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A00B3D5-3CE5-423C-B120-2A5BADCB1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6600" dirty="0">
                <a:solidFill>
                  <a:schemeClr val="tx2"/>
                </a:solidFill>
                <a:latin typeface="Cambria" panose="02040503050406030204" pitchFamily="18" charset="0"/>
              </a:rPr>
              <a:t>           Ačiū už dėmesį </a:t>
            </a:r>
            <a:r>
              <a:rPr lang="lt-LT" sz="6600" dirty="0">
                <a:solidFill>
                  <a:schemeClr val="tx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</a:t>
            </a:r>
            <a:endParaRPr lang="lt-LT" sz="66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216F2F1-CDD1-45AC-9AD1-0F5786E9E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4F83AA4-761F-4570-9B80-ED4BA77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97343"/>
            <a:ext cx="9601196" cy="576198"/>
          </a:xfrm>
        </p:spPr>
        <p:txBody>
          <a:bodyPr>
            <a:normAutofit fontScale="90000"/>
          </a:bodyPr>
          <a:lstStyle/>
          <a:p>
            <a:r>
              <a:rPr lang="lt-LT" sz="3200" b="1" dirty="0"/>
              <a:t/>
            </a:r>
            <a:br>
              <a:rPr lang="lt-LT" sz="3200" b="1" dirty="0"/>
            </a:br>
            <a:r>
              <a:rPr lang="lt-LT" sz="3200" b="1" dirty="0"/>
              <a:t/>
            </a:r>
            <a:br>
              <a:rPr lang="lt-LT" sz="3200" b="1" dirty="0"/>
            </a:br>
            <a:r>
              <a:rPr lang="lt-LT" sz="3200" b="1" dirty="0"/>
              <a:t/>
            </a:r>
            <a:br>
              <a:rPr lang="lt-LT" sz="3200" b="1" dirty="0"/>
            </a:br>
            <a:r>
              <a:rPr lang="lt-LT" sz="3200" b="1" dirty="0"/>
              <a:t>Platusis vidaus auditas vyko 2023 spalio 17-20 d.</a:t>
            </a:r>
            <a:br>
              <a:rPr lang="lt-LT" sz="3200" b="1" dirty="0"/>
            </a:br>
            <a:r>
              <a:rPr lang="lt-LT" sz="3200" b="1" dirty="0"/>
              <a:t/>
            </a:r>
            <a:br>
              <a:rPr lang="lt-LT" sz="3200" b="1" dirty="0"/>
            </a:b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Įstaigos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kokybės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veiklą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respondentai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vertino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pagal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visas </a:t>
            </a:r>
            <a:r>
              <a:rPr lang="lt-LT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sritis</a:t>
            </a:r>
            <a:r>
              <a:rPr lang="lt-L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lt-L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t-LT" sz="3200" b="1" dirty="0"/>
              <a:t/>
            </a:r>
            <a:br>
              <a:rPr lang="lt-LT" sz="3200" b="1" dirty="0"/>
            </a:br>
            <a:r>
              <a:rPr lang="lt-LT" sz="3200" b="1" dirty="0"/>
              <a:t/>
            </a:r>
            <a:br>
              <a:rPr lang="lt-LT" sz="3200" b="1" dirty="0"/>
            </a:br>
            <a:endParaRPr lang="lt-LT" sz="3200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7BF5716-0CA9-4D16-8B92-2F478BBA4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1" y="3305176"/>
            <a:ext cx="10334623" cy="1700834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pedagog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 pedagogai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,,Traukinuko“ skyriuje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“);</a:t>
            </a:r>
          </a:p>
          <a:p>
            <a:r>
              <a:rPr lang="lt-L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pedagogų ir 8 ne pedagogai (,,Boružėlės“ skyriuje)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lt-L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t-LT" sz="2000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E7D4D88-CF1B-4EC7-8359-6681A5FE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1" y="5537645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EF2E06-5E97-43D4-8DFD-9D47D389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70351"/>
            <a:ext cx="9601196" cy="683830"/>
          </a:xfrm>
        </p:spPr>
        <p:txBody>
          <a:bodyPr>
            <a:noAutofit/>
          </a:bodyPr>
          <a:lstStyle/>
          <a:p>
            <a:r>
              <a:rPr lang="lt-LT" sz="4800" dirty="0"/>
              <a:t>Bendri rezultatai</a:t>
            </a: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6BB6ABAF-9003-4406-88E8-B0FB294C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36" y="1665963"/>
            <a:ext cx="10157561" cy="4421686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CE314A7-296B-448E-9115-F757DEC1B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531812D9-7CC2-4ED4-BDC4-02B156ED6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07521"/>
              </p:ext>
            </p:extLst>
          </p:nvPr>
        </p:nvGraphicFramePr>
        <p:xfrm>
          <a:off x="2582462" y="2431509"/>
          <a:ext cx="7027075" cy="35406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980216">
                  <a:extLst>
                    <a:ext uri="{9D8B030D-6E8A-4147-A177-3AD203B41FA5}">
                      <a16:colId xmlns:a16="http://schemas.microsoft.com/office/drawing/2014/main" val="1069114475"/>
                    </a:ext>
                  </a:extLst>
                </a:gridCol>
                <a:gridCol w="1902735">
                  <a:extLst>
                    <a:ext uri="{9D8B030D-6E8A-4147-A177-3AD203B41FA5}">
                      <a16:colId xmlns:a16="http://schemas.microsoft.com/office/drawing/2014/main" val="1082142786"/>
                    </a:ext>
                  </a:extLst>
                </a:gridCol>
                <a:gridCol w="1142017">
                  <a:extLst>
                    <a:ext uri="{9D8B030D-6E8A-4147-A177-3AD203B41FA5}">
                      <a16:colId xmlns:a16="http://schemas.microsoft.com/office/drawing/2014/main" val="3257652233"/>
                    </a:ext>
                  </a:extLst>
                </a:gridCol>
                <a:gridCol w="1142017">
                  <a:extLst>
                    <a:ext uri="{9D8B030D-6E8A-4147-A177-3AD203B41FA5}">
                      <a16:colId xmlns:a16="http://schemas.microsoft.com/office/drawing/2014/main" val="3267195213"/>
                    </a:ext>
                  </a:extLst>
                </a:gridCol>
                <a:gridCol w="980216">
                  <a:extLst>
                    <a:ext uri="{9D8B030D-6E8A-4147-A177-3AD203B41FA5}">
                      <a16:colId xmlns:a16="http://schemas.microsoft.com/office/drawing/2014/main" val="1580941109"/>
                    </a:ext>
                  </a:extLst>
                </a:gridCol>
                <a:gridCol w="879874">
                  <a:extLst>
                    <a:ext uri="{9D8B030D-6E8A-4147-A177-3AD203B41FA5}">
                      <a16:colId xmlns:a16="http://schemas.microsoft.com/office/drawing/2014/main" val="3275581396"/>
                    </a:ext>
                  </a:extLst>
                </a:gridCol>
              </a:tblGrid>
              <a:tr h="2257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             ,,Traukinuko” skyrius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,,Boružėlės”</a:t>
                      </a:r>
                      <a:endParaRPr lang="lt-LT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skyrius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val="445872020"/>
                  </a:ext>
                </a:extLst>
              </a:tr>
              <a:tr h="62043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Pedagogai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Ne pedagogai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Bendras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684548"/>
                  </a:ext>
                </a:extLst>
              </a:tr>
              <a:tr h="194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Etosas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3,4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3,5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3,45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3,5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val="206668137"/>
                  </a:ext>
                </a:extLst>
              </a:tr>
              <a:tr h="194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Vaiko ugdymas ir ugdymasis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    3,6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3,6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3,6 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3,65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val="1718786979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Vaiko ugdymosi pasiekimai (vertinimas ir kokybė)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3,5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3,6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3,6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3,5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val="2262615592"/>
                  </a:ext>
                </a:extLst>
              </a:tr>
              <a:tr h="735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Parama vaikui, šeimai </a:t>
                      </a:r>
                      <a:endParaRPr lang="lt-LT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(teisės, poreikių tenkinimas ir parama, pagalba šeimai)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 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3,6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3,6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3,6   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lt-LT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3,3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val="3259408780"/>
                  </a:ext>
                </a:extLst>
              </a:tr>
              <a:tr h="194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Ištekliai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3,6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      3,6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3,6  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3,7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val="2992966966"/>
                  </a:ext>
                </a:extLst>
              </a:tr>
              <a:tr h="860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VI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Įstaigos valdymas </a:t>
                      </a:r>
                      <a:endParaRPr lang="lt-LT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(auditas, strateginis planas, vadovai ir savivalda)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   </a:t>
                      </a:r>
                      <a:endParaRPr lang="lt-LT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    3,7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3,8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3,75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3,8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val="342650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1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E52E0C1-1396-4066-931E-63F4846F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18106"/>
          </a:xfrm>
        </p:spPr>
        <p:txBody>
          <a:bodyPr>
            <a:normAutofit/>
          </a:bodyPr>
          <a:lstStyle/>
          <a:p>
            <a:r>
              <a:rPr lang="lt-LT" sz="3600" dirty="0" err="1"/>
              <a:t>I.Etosas</a:t>
            </a:r>
            <a:endParaRPr lang="lt-LT" sz="3600" dirty="0"/>
          </a:p>
        </p:txBody>
      </p:sp>
      <p:graphicFrame>
        <p:nvGraphicFramePr>
          <p:cNvPr id="4" name="Turinio vietos rezervavimo ženklas 5">
            <a:extLst>
              <a:ext uri="{FF2B5EF4-FFF2-40B4-BE49-F238E27FC236}">
                <a16:creationId xmlns:a16="http://schemas.microsoft.com/office/drawing/2014/main" id="{E0204A5C-F791-446F-BEA3-1154E2E29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607916"/>
              </p:ext>
            </p:extLst>
          </p:nvPr>
        </p:nvGraphicFramePr>
        <p:xfrm>
          <a:off x="957263" y="1900239"/>
          <a:ext cx="10215561" cy="427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2F48D94-D43E-4142-AAA0-B682EE3D5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4CA81F-9127-4ACE-8BE0-78608D99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II.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Vaiko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ugdymas ir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ugdymasis</a:t>
            </a:r>
            <a:endParaRPr lang="lt-LT" sz="3600" dirty="0"/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4555C654-3095-488E-B757-548F22DF6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376151"/>
              </p:ext>
            </p:extLst>
          </p:nvPr>
        </p:nvGraphicFramePr>
        <p:xfrm>
          <a:off x="1000125" y="1914525"/>
          <a:ext cx="10186988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1324F9E-B9FB-4F8B-B677-A2F6913BD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45AF9C-4FB7-406F-A4DE-D3C71C25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756" y="978693"/>
            <a:ext cx="8472488" cy="935831"/>
          </a:xfrm>
        </p:spPr>
        <p:txBody>
          <a:bodyPr>
            <a:noAutofit/>
          </a:bodyPr>
          <a:lstStyle/>
          <a:p>
            <a:r>
              <a:rPr lang="lt-LT" sz="3200" dirty="0"/>
              <a:t>III.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Vaiko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ugdymosi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pasiekimai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vertinimas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ir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kokybė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lt-LT" sz="3200" dirty="0"/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E59C9F12-BBB9-4BCC-9CE8-586BCC7E5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082571"/>
              </p:ext>
            </p:extLst>
          </p:nvPr>
        </p:nvGraphicFramePr>
        <p:xfrm>
          <a:off x="1057275" y="2028826"/>
          <a:ext cx="10358438" cy="42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aveikslėlis 6">
            <a:extLst>
              <a:ext uri="{FF2B5EF4-FFF2-40B4-BE49-F238E27FC236}">
                <a16:creationId xmlns:a16="http://schemas.microsoft.com/office/drawing/2014/main" id="{B08197D2-2B73-465F-8981-D0E58DB97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CD26583-97DB-4169-A38E-B9FA9FCC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181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3200" dirty="0"/>
              <a:t>IV.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vaikui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šeimai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teisės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poreikių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tenkinimas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ir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parama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pagalba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šeimai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lt-LT" sz="3200" dirty="0"/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04B753D4-2A51-4647-9735-194B9296F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523379"/>
              </p:ext>
            </p:extLst>
          </p:nvPr>
        </p:nvGraphicFramePr>
        <p:xfrm>
          <a:off x="957263" y="2014538"/>
          <a:ext cx="10415587" cy="415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47E6640-236C-4457-821C-A2B0C758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E52E0C1-1396-4066-931E-63F4846F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32393"/>
          </a:xfrm>
        </p:spPr>
        <p:txBody>
          <a:bodyPr>
            <a:normAutofit/>
          </a:bodyPr>
          <a:lstStyle/>
          <a:p>
            <a:r>
              <a:rPr lang="lt-LT" sz="3400" dirty="0"/>
              <a:t>V.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Ištekliai</a:t>
            </a:r>
            <a:endParaRPr lang="lt-LT" sz="3400" dirty="0"/>
          </a:p>
        </p:txBody>
      </p:sp>
      <p:graphicFrame>
        <p:nvGraphicFramePr>
          <p:cNvPr id="4" name="Turinio vietos rezervavimo ženklas 5">
            <a:extLst>
              <a:ext uri="{FF2B5EF4-FFF2-40B4-BE49-F238E27FC236}">
                <a16:creationId xmlns:a16="http://schemas.microsoft.com/office/drawing/2014/main" id="{E0204A5C-F791-446F-BEA3-1154E2E29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313098"/>
              </p:ext>
            </p:extLst>
          </p:nvPr>
        </p:nvGraphicFramePr>
        <p:xfrm>
          <a:off x="942975" y="1914525"/>
          <a:ext cx="10229849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9CC5FAF-2B78-4889-BC72-E62C6070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4CA81F-9127-4ACE-8BE0-78608D99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381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3200" dirty="0"/>
              <a:t>VI.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valdymas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auditas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strateginis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planas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vadovai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ir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savivalda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lt-LT" sz="3200" dirty="0"/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4555C654-3095-488E-B757-548F22DF6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061786"/>
              </p:ext>
            </p:extLst>
          </p:nvPr>
        </p:nvGraphicFramePr>
        <p:xfrm>
          <a:off x="957263" y="2014539"/>
          <a:ext cx="10072687" cy="407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5BD9B7C-7F5E-472D-8BB7-E63D7D83F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1" y="5523357"/>
            <a:ext cx="2028825" cy="1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22302</TotalTime>
  <Words>524</Words>
  <Application>Microsoft Office PowerPoint</Application>
  <PresentationFormat>Widescreen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Garamond</vt:lpstr>
      <vt:lpstr>Segoe Print</vt:lpstr>
      <vt:lpstr>Tahoma</vt:lpstr>
      <vt:lpstr>Times New Roman</vt:lpstr>
      <vt:lpstr>Wingdings</vt:lpstr>
      <vt:lpstr>Gamtinė</vt:lpstr>
      <vt:lpstr>KLAIPĖDOS    LOPŠELIS-DARŽELIS  „TRAUKINUKAS“                  </vt:lpstr>
      <vt:lpstr>   Platusis vidaus auditas vyko 2023 spalio 17-20 d.  Įstaigos kokybės veiklą respondentai vertino pagal visas 6 sritis     </vt:lpstr>
      <vt:lpstr>Bendri rezultatai</vt:lpstr>
      <vt:lpstr>I.Etosas</vt:lpstr>
      <vt:lpstr>II. Vaiko ugdymas ir ugdymasis</vt:lpstr>
      <vt:lpstr>III. Vaiko ugdymosi pasiekimai (vertinimas ir kokybė)</vt:lpstr>
      <vt:lpstr>IV. Parama vaikui, šeimai  (teisės, poreikių tenkinimas ir parama, pagalba šeimai)</vt:lpstr>
      <vt:lpstr>V. Ištekliai</vt:lpstr>
      <vt:lpstr>VI. Įstaigos valdymas  (auditas, strateginis planas, vadovai ir savivalda)</vt:lpstr>
      <vt:lpstr>,,Boružėlės“ skyriuje geriausiai vertinami  VI – Įstaigos valdymas (3,8 balo)</vt:lpstr>
      <vt:lpstr>,,Boružėlės“ skyriuje silpniausiai vertinami I Etosas , III – Vaiko ugdymosi pasiekimai (3,5 balo)  </vt:lpstr>
      <vt:lpstr>„Traukinuko“skyriuje geriausiai vertinami             VI – Įstaigos valdymas (3,7 balo) </vt:lpstr>
      <vt:lpstr>,,Traukinuko“ skyriuje silpniausiai vertinami  I – Etosas  (3,4 balo)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Pradinis maketas</dc:title>
  <dc:creator>Jolanta Kanisauskiene</dc:creator>
  <cp:lastModifiedBy>Windows User</cp:lastModifiedBy>
  <cp:revision>591</cp:revision>
  <dcterms:created xsi:type="dcterms:W3CDTF">2017-04-09T19:31:31Z</dcterms:created>
  <dcterms:modified xsi:type="dcterms:W3CDTF">2023-11-24T08:41:02Z</dcterms:modified>
</cp:coreProperties>
</file>